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Gill Sans" panose="02020500000000000000" charset="0"/>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a:spLocks noGrp="1"/>
          </p:cNvSpPr>
          <p:nvPr>
            <p:ph type="pic" idx="2"/>
          </p:nvPr>
        </p:nvSpPr>
        <p:spPr>
          <a:xfrm>
            <a:off x="5183188" y="987425"/>
            <a:ext cx="6172200" cy="4873625"/>
          </a:xfrm>
          <a:prstGeom prst="rect">
            <a:avLst/>
          </a:prstGeom>
          <a:noFill/>
          <a:ln>
            <a:noFill/>
          </a:ln>
        </p:spPr>
      </p:sp>
      <p:sp>
        <p:nvSpPr>
          <p:cNvPr id="70" name="Google Shape;70;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1">
  <p:cSld name="Divider Slide 1">
    <p:spTree>
      <p:nvGrpSpPr>
        <p:cNvPr id="1" name="Shape 23"/>
        <p:cNvGrpSpPr/>
        <p:nvPr/>
      </p:nvGrpSpPr>
      <p:grpSpPr>
        <a:xfrm>
          <a:off x="0" y="0"/>
          <a:ext cx="0" cy="0"/>
          <a:chOff x="0" y="0"/>
          <a:chExt cx="0" cy="0"/>
        </a:xfrm>
      </p:grpSpPr>
      <p:sp>
        <p:nvSpPr>
          <p:cNvPr id="24" name="Google Shape;24;p4"/>
          <p:cNvSpPr>
            <a:spLocks noGrp="1"/>
          </p:cNvSpPr>
          <p:nvPr>
            <p:ph type="pic" idx="2"/>
          </p:nvPr>
        </p:nvSpPr>
        <p:spPr>
          <a:xfrm>
            <a:off x="0" y="418374"/>
            <a:ext cx="8687356" cy="6439627"/>
          </a:xfrm>
          <a:prstGeom prst="rect">
            <a:avLst/>
          </a:prstGeom>
          <a:solidFill>
            <a:srgbClr val="F2F2F2"/>
          </a:solidFill>
          <a:ln>
            <a:noFill/>
          </a:ln>
        </p:spPr>
      </p:sp>
      <p:sp>
        <p:nvSpPr>
          <p:cNvPr id="25" name="Google Shape;25;p4"/>
          <p:cNvSpPr>
            <a:spLocks noGrp="1"/>
          </p:cNvSpPr>
          <p:nvPr>
            <p:ph type="ctrTitle"/>
          </p:nvPr>
        </p:nvSpPr>
        <p:spPr>
          <a:xfrm>
            <a:off x="7425293" y="2408157"/>
            <a:ext cx="4459766" cy="3146839"/>
          </a:xfrm>
          <a:prstGeom prst="roundRect">
            <a:avLst>
              <a:gd name="adj" fmla="val 2139"/>
            </a:avLst>
          </a:prstGeom>
          <a:gradFill>
            <a:gsLst>
              <a:gs pos="0">
                <a:srgbClr val="3F3F3F"/>
              </a:gs>
              <a:gs pos="100000">
                <a:srgbClr val="0C0C0C"/>
              </a:gs>
            </a:gsLst>
            <a:lin ang="10800000" scaled="0"/>
          </a:gradFill>
          <a:ln w="9525" cap="flat" cmpd="sng">
            <a:solidFill>
              <a:srgbClr val="7F7F7F"/>
            </a:solidFill>
            <a:prstDash val="solid"/>
            <a:round/>
            <a:headEnd type="none" w="sm" len="sm"/>
            <a:tailEnd type="none" w="sm" len="sm"/>
          </a:ln>
        </p:spPr>
        <p:txBody>
          <a:bodyPr spcFirstLastPara="1" wrap="square" lIns="180000" tIns="288000" rIns="180000" bIns="180000" anchor="t" anchorCtr="0">
            <a:normAutofit/>
          </a:bodyPr>
          <a:lstStyle>
            <a:lvl1pPr lvl="0" algn="l">
              <a:lnSpc>
                <a:spcPct val="80000"/>
              </a:lnSpc>
              <a:spcBef>
                <a:spcPts val="0"/>
              </a:spcBef>
              <a:spcAft>
                <a:spcPts val="0"/>
              </a:spcAft>
              <a:buClr>
                <a:srgbClr val="F2F2F2"/>
              </a:buClr>
              <a:buSzPts val="5000"/>
              <a:buFont typeface="Calibri"/>
              <a:buNone/>
              <a:defRPr sz="5000" b="1">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7607300" y="4386894"/>
            <a:ext cx="4000500" cy="99790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rgbClr val="F2F2F2"/>
              </a:buClr>
              <a:buSzPts val="2100"/>
              <a:buNone/>
              <a:defRPr sz="21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D"/>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9" name="Google Shape;8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1" name="Google Shape;9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D"/>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6"/>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3" name="Google Shape;103;p16" descr="A boat in the water&#10;&#10;Description automatically generated"/>
          <p:cNvPicPr preferRelativeResize="0"/>
          <p:nvPr/>
        </p:nvPicPr>
        <p:blipFill rotWithShape="1">
          <a:blip r:embed="rId3">
            <a:alphaModFix/>
          </a:blip>
          <a:srcRect t="5436"/>
          <a:stretch/>
        </p:blipFill>
        <p:spPr>
          <a:xfrm>
            <a:off x="2522356" y="10"/>
            <a:ext cx="9669642" cy="6857990"/>
          </a:xfrm>
          <a:prstGeom prst="rect">
            <a:avLst/>
          </a:prstGeom>
          <a:noFill/>
          <a:ln>
            <a:noFill/>
          </a:ln>
        </p:spPr>
      </p:pic>
      <p:sp>
        <p:nvSpPr>
          <p:cNvPr id="104" name="Google Shape;104;p16"/>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6"/>
          <p:cNvSpPr txBox="1">
            <a:spLocks noGrp="1"/>
          </p:cNvSpPr>
          <p:nvPr>
            <p:ph type="title"/>
          </p:nvPr>
        </p:nvSpPr>
        <p:spPr>
          <a:xfrm>
            <a:off x="487813" y="365125"/>
            <a:ext cx="5608187" cy="189991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ID" sz="3100" b="1"/>
              <a:t>THE ROLE OF TRADE UNIONS IN FULLFILING THE WORKERS’RIGHTS IN FISHERIES SECTOR AND SUSTAINABLE DEVELOPMENT IN FISHERIES SECTOR</a:t>
            </a:r>
            <a:r>
              <a:rPr lang="en-ID"/>
              <a:t/>
            </a:r>
            <a:br>
              <a:rPr lang="en-ID"/>
            </a:br>
            <a:endParaRPr sz="2500" b="1"/>
          </a:p>
        </p:txBody>
      </p:sp>
      <p:pic>
        <p:nvPicPr>
          <p:cNvPr id="106" name="Google Shape;106;p16"/>
          <p:cNvPicPr preferRelativeResize="0">
            <a:picLocks noGrp="1"/>
          </p:cNvPicPr>
          <p:nvPr>
            <p:ph type="body" idx="1"/>
          </p:nvPr>
        </p:nvPicPr>
        <p:blipFill rotWithShape="1">
          <a:blip r:embed="rId4">
            <a:alphaModFix/>
          </a:blip>
          <a:srcRect/>
          <a:stretch/>
        </p:blipFill>
        <p:spPr>
          <a:xfrm>
            <a:off x="487813" y="2446540"/>
            <a:ext cx="4069080" cy="3957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cxnSp>
        <p:nvCxnSpPr>
          <p:cNvPr id="202" name="Google Shape;202;p25"/>
          <p:cNvCxnSpPr/>
          <p:nvPr/>
        </p:nvCxnSpPr>
        <p:spPr>
          <a:xfrm>
            <a:off x="865140" y="871146"/>
            <a:ext cx="736939" cy="0"/>
          </a:xfrm>
          <a:prstGeom prst="straightConnector1">
            <a:avLst/>
          </a:prstGeom>
          <a:noFill/>
          <a:ln w="57150" cap="flat" cmpd="sng">
            <a:solidFill>
              <a:schemeClr val="accent4"/>
            </a:solidFill>
            <a:prstDash val="solid"/>
            <a:miter lim="800000"/>
            <a:headEnd type="none" w="sm" len="sm"/>
            <a:tailEnd type="none" w="sm" len="sm"/>
          </a:ln>
        </p:spPr>
      </p:cxnSp>
      <p:sp>
        <p:nvSpPr>
          <p:cNvPr id="203" name="Google Shape;203;p25"/>
          <p:cNvSpPr txBox="1">
            <a:spLocks noGrp="1"/>
          </p:cNvSpPr>
          <p:nvPr>
            <p:ph type="body" idx="1"/>
          </p:nvPr>
        </p:nvSpPr>
        <p:spPr>
          <a:xfrm>
            <a:off x="762001" y="2551176"/>
            <a:ext cx="3893126" cy="359120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ID" sz="2000"/>
              <a:t>Advocating Policy to protect the Indonesian Fisheries Workers, provides critical inputs to related Ministries and other related agencies concerning governance and workers protection.</a:t>
            </a:r>
            <a:endParaRPr sz="2000"/>
          </a:p>
          <a:p>
            <a:pPr marL="0" lvl="0" indent="0" algn="just" rtl="0">
              <a:lnSpc>
                <a:spcPct val="90000"/>
              </a:lnSpc>
              <a:spcBef>
                <a:spcPts val="1000"/>
              </a:spcBef>
              <a:spcAft>
                <a:spcPts val="0"/>
              </a:spcAft>
              <a:buClr>
                <a:schemeClr val="dk1"/>
              </a:buClr>
              <a:buSzPts val="2000"/>
              <a:buNone/>
            </a:pPr>
            <a:r>
              <a:rPr lang="en-ID" sz="2000"/>
              <a:t> </a:t>
            </a:r>
            <a:endParaRPr/>
          </a:p>
          <a:p>
            <a:pPr marL="0" lvl="0" indent="0" algn="just" rtl="0">
              <a:lnSpc>
                <a:spcPct val="90000"/>
              </a:lnSpc>
              <a:spcBef>
                <a:spcPts val="1000"/>
              </a:spcBef>
              <a:spcAft>
                <a:spcPts val="0"/>
              </a:spcAft>
              <a:buClr>
                <a:schemeClr val="dk1"/>
              </a:buClr>
              <a:buSzPts val="2000"/>
              <a:buNone/>
            </a:pPr>
            <a:endParaRPr sz="2000"/>
          </a:p>
        </p:txBody>
      </p:sp>
      <p:pic>
        <p:nvPicPr>
          <p:cNvPr id="204" name="Google Shape;204;p25" descr="A group of people wearing face masks&#10;&#10;Description automatically generated"/>
          <p:cNvPicPr preferRelativeResize="0"/>
          <p:nvPr/>
        </p:nvPicPr>
        <p:blipFill rotWithShape="1">
          <a:blip r:embed="rId3">
            <a:alphaModFix/>
          </a:blip>
          <a:srcRect t="5677"/>
          <a:stretch/>
        </p:blipFill>
        <p:spPr>
          <a:xfrm>
            <a:off x="5344391" y="10"/>
            <a:ext cx="6847609" cy="4488855"/>
          </a:xfrm>
          <a:prstGeom prst="rect">
            <a:avLst/>
          </a:prstGeom>
          <a:noFill/>
          <a:ln>
            <a:noFill/>
          </a:ln>
        </p:spPr>
      </p:pic>
      <p:pic>
        <p:nvPicPr>
          <p:cNvPr id="205" name="Google Shape;205;p25" descr="A person speaking into a microphone&#10;&#10;Description automatically generated"/>
          <p:cNvPicPr preferRelativeResize="0"/>
          <p:nvPr/>
        </p:nvPicPr>
        <p:blipFill rotWithShape="1">
          <a:blip r:embed="rId4">
            <a:alphaModFix/>
          </a:blip>
          <a:srcRect t="1880" r="-1" b="-1"/>
          <a:stretch/>
        </p:blipFill>
        <p:spPr>
          <a:xfrm>
            <a:off x="5344392" y="4488874"/>
            <a:ext cx="3424845" cy="2369126"/>
          </a:xfrm>
          <a:prstGeom prst="rect">
            <a:avLst/>
          </a:prstGeom>
          <a:noFill/>
          <a:ln>
            <a:noFill/>
          </a:ln>
        </p:spPr>
      </p:pic>
      <p:pic>
        <p:nvPicPr>
          <p:cNvPr id="206" name="Google Shape;206;p25" descr="A group of men in white shirts&#10;&#10;Description automatically generated"/>
          <p:cNvPicPr preferRelativeResize="0"/>
          <p:nvPr/>
        </p:nvPicPr>
        <p:blipFill rotWithShape="1">
          <a:blip r:embed="rId5">
            <a:alphaModFix/>
          </a:blip>
          <a:srcRect l="10888" r="4179" b="-4"/>
          <a:stretch/>
        </p:blipFill>
        <p:spPr>
          <a:xfrm>
            <a:off x="8767155" y="4488873"/>
            <a:ext cx="3424845" cy="23691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6"/>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3" name="Google Shape;213;p26"/>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26"/>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5" name="Google Shape;215;p26"/>
          <p:cNvSpPr/>
          <p:nvPr/>
        </p:nvSpPr>
        <p:spPr>
          <a:xfrm>
            <a:off x="449544" y="2194560"/>
            <a:ext cx="48920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6" name="Google Shape;216;p26"/>
          <p:cNvSpPr/>
          <p:nvPr/>
        </p:nvSpPr>
        <p:spPr>
          <a:xfrm>
            <a:off x="449544" y="2194560"/>
            <a:ext cx="4892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7" name="Google Shape;217;p26"/>
          <p:cNvSpPr txBox="1"/>
          <p:nvPr/>
        </p:nvSpPr>
        <p:spPr>
          <a:xfrm>
            <a:off x="449544" y="2238340"/>
            <a:ext cx="4832803" cy="3664351"/>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7000"/>
              </a:lnSpc>
              <a:spcBef>
                <a:spcPts val="0"/>
              </a:spcBef>
              <a:spcAft>
                <a:spcPts val="0"/>
              </a:spcAft>
              <a:buClr>
                <a:schemeClr val="dk1"/>
              </a:buClr>
              <a:buSzPts val="2000"/>
              <a:buFont typeface="Arial"/>
              <a:buChar char="•"/>
            </a:pPr>
            <a:r>
              <a:rPr lang="en-ID" sz="2000">
                <a:solidFill>
                  <a:schemeClr val="dk1"/>
                </a:solidFill>
                <a:latin typeface="Calibri"/>
                <a:ea typeface="Calibri"/>
                <a:cs typeface="Calibri"/>
                <a:sym typeface="Calibri"/>
              </a:rPr>
              <a:t>Collaborative efforts: engage collective bargaining agreements (CBAs) with 47 Manning Agencies; tripartite cooperation trade unions-Manning Agencies Association-district manpower offfices; Civil Society Organizations and Law firm in South Korea; CSOs in Taiwan;  concerned scholars/intellectuals in Taiwan, embark upon agreement with 2 associations in Taiwan  </a:t>
            </a:r>
            <a:endParaRPr sz="2000">
              <a:solidFill>
                <a:schemeClr val="dk1"/>
              </a:solidFill>
              <a:latin typeface="Calibri"/>
              <a:ea typeface="Calibri"/>
              <a:cs typeface="Calibri"/>
              <a:sym typeface="Calibri"/>
            </a:endParaRPr>
          </a:p>
        </p:txBody>
      </p:sp>
      <p:pic>
        <p:nvPicPr>
          <p:cNvPr id="218" name="Google Shape;218;p26" descr="A group of people in an office&#10;&#10;Description automatically generated"/>
          <p:cNvPicPr preferRelativeResize="0"/>
          <p:nvPr/>
        </p:nvPicPr>
        <p:blipFill rotWithShape="1">
          <a:blip r:embed="rId3">
            <a:alphaModFix/>
          </a:blip>
          <a:srcRect r="2289" b="1"/>
          <a:stretch/>
        </p:blipFill>
        <p:spPr>
          <a:xfrm>
            <a:off x="5491009" y="0"/>
            <a:ext cx="3845609" cy="2627086"/>
          </a:xfrm>
          <a:custGeom>
            <a:avLst/>
            <a:gdLst/>
            <a:ahLst/>
            <a:cxnLst/>
            <a:rect l="l" t="t" r="r" b="b"/>
            <a:pathLst>
              <a:path w="4979304" h="3364992" extrusionOk="0">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ln>
            <a:noFill/>
          </a:ln>
        </p:spPr>
      </p:pic>
      <p:pic>
        <p:nvPicPr>
          <p:cNvPr id="219" name="Google Shape;219;p26" descr="A couple of men holding papers&#10;&#10;Description automatically generated"/>
          <p:cNvPicPr preferRelativeResize="0"/>
          <p:nvPr/>
        </p:nvPicPr>
        <p:blipFill rotWithShape="1">
          <a:blip r:embed="rId4">
            <a:alphaModFix/>
          </a:blip>
          <a:srcRect t="13906" r="-1" b="46317"/>
          <a:stretch/>
        </p:blipFill>
        <p:spPr>
          <a:xfrm>
            <a:off x="8763572" y="2405146"/>
            <a:ext cx="3428428" cy="2424383"/>
          </a:xfrm>
          <a:custGeom>
            <a:avLst/>
            <a:gdLst/>
            <a:ahLst/>
            <a:cxnLst/>
            <a:rect l="l" t="t" r="r" b="b"/>
            <a:pathLst>
              <a:path w="4810310" h="3401568" extrusionOk="0">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ln>
            <a:noFill/>
          </a:ln>
        </p:spPr>
      </p:pic>
      <p:pic>
        <p:nvPicPr>
          <p:cNvPr id="220" name="Google Shape;220;p26" descr="A group of men walking on a path&#10;&#10;Description automatically generated"/>
          <p:cNvPicPr preferRelativeResize="0"/>
          <p:nvPr/>
        </p:nvPicPr>
        <p:blipFill rotWithShape="1">
          <a:blip r:embed="rId5">
            <a:alphaModFix/>
          </a:blip>
          <a:srcRect l="3346"/>
          <a:stretch/>
        </p:blipFill>
        <p:spPr>
          <a:xfrm>
            <a:off x="5524568" y="2408183"/>
            <a:ext cx="3805748" cy="2628274"/>
          </a:xfrm>
          <a:custGeom>
            <a:avLst/>
            <a:gdLst/>
            <a:ahLst/>
            <a:cxnLst/>
            <a:rect l="l" t="t" r="r" b="b"/>
            <a:pathLst>
              <a:path w="4925479" h="3364992" extrusionOk="0">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ln>
            <a:noFill/>
          </a:ln>
        </p:spPr>
      </p:pic>
      <p:pic>
        <p:nvPicPr>
          <p:cNvPr id="221" name="Google Shape;221;p26"/>
          <p:cNvPicPr preferRelativeResize="0"/>
          <p:nvPr/>
        </p:nvPicPr>
        <p:blipFill rotWithShape="1">
          <a:blip r:embed="rId6">
            <a:alphaModFix/>
          </a:blip>
          <a:srcRect/>
          <a:stretch/>
        </p:blipFill>
        <p:spPr>
          <a:xfrm>
            <a:off x="8591546" y="4832744"/>
            <a:ext cx="3600454" cy="2025255"/>
          </a:xfrm>
          <a:prstGeom prst="rect">
            <a:avLst/>
          </a:prstGeom>
          <a:noFill/>
          <a:ln>
            <a:noFill/>
          </a:ln>
        </p:spPr>
      </p:pic>
      <p:pic>
        <p:nvPicPr>
          <p:cNvPr id="222" name="Google Shape;222;p26" descr="Two men holding a box of drinks&#10;&#10;Description automatically generated"/>
          <p:cNvPicPr preferRelativeResize="0"/>
          <p:nvPr/>
        </p:nvPicPr>
        <p:blipFill rotWithShape="1">
          <a:blip r:embed="rId7">
            <a:alphaModFix/>
          </a:blip>
          <a:srcRect l="9291" r="11537"/>
          <a:stretch/>
        </p:blipFill>
        <p:spPr>
          <a:xfrm>
            <a:off x="8705850" y="0"/>
            <a:ext cx="3449896" cy="2410103"/>
          </a:xfrm>
          <a:custGeom>
            <a:avLst/>
            <a:gdLst/>
            <a:ahLst/>
            <a:cxnLst/>
            <a:rect l="l" t="t" r="r" b="b"/>
            <a:pathLst>
              <a:path w="4787628" h="3401568" extrusionOk="0">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ln>
            <a:noFill/>
          </a:ln>
        </p:spPr>
      </p:pic>
      <p:pic>
        <p:nvPicPr>
          <p:cNvPr id="223" name="Google Shape;223;p26"/>
          <p:cNvPicPr preferRelativeResize="0"/>
          <p:nvPr/>
        </p:nvPicPr>
        <p:blipFill rotWithShape="1">
          <a:blip r:embed="rId8">
            <a:alphaModFix/>
          </a:blip>
          <a:srcRect/>
          <a:stretch/>
        </p:blipFill>
        <p:spPr>
          <a:xfrm>
            <a:off x="5549900" y="4829530"/>
            <a:ext cx="3041694" cy="20291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9" name="Google Shape;22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D"/>
              <a:t>12</a:t>
            </a:fld>
            <a:endParaRPr/>
          </a:p>
        </p:txBody>
      </p:sp>
      <p:sp>
        <p:nvSpPr>
          <p:cNvPr id="230" name="Google Shape;230;p27"/>
          <p:cNvSpPr txBox="1"/>
          <p:nvPr/>
        </p:nvSpPr>
        <p:spPr>
          <a:xfrm>
            <a:off x="5995840" y="2994080"/>
            <a:ext cx="616540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D" sz="2800" b="1">
                <a:solidFill>
                  <a:schemeClr val="dk1"/>
                </a:solidFill>
                <a:latin typeface="Arial"/>
                <a:ea typeface="Arial"/>
                <a:cs typeface="Arial"/>
                <a:sym typeface="Arial"/>
              </a:rPr>
              <a:t>“We are only visitors in this world, </a:t>
            </a:r>
            <a:endParaRPr/>
          </a:p>
          <a:p>
            <a:pPr marL="0" marR="0" lvl="0" indent="0" algn="ctr" rtl="0">
              <a:spcBef>
                <a:spcPts val="0"/>
              </a:spcBef>
              <a:spcAft>
                <a:spcPts val="0"/>
              </a:spcAft>
              <a:buNone/>
            </a:pPr>
            <a:r>
              <a:rPr lang="en-ID" sz="2800" b="1">
                <a:solidFill>
                  <a:schemeClr val="dk1"/>
                </a:solidFill>
                <a:latin typeface="Arial"/>
                <a:ea typeface="Arial"/>
                <a:cs typeface="Arial"/>
                <a:sym typeface="Arial"/>
              </a:rPr>
              <a:t>therefore do not exploit it.”</a:t>
            </a:r>
            <a:endParaRPr/>
          </a:p>
        </p:txBody>
      </p:sp>
      <p:pic>
        <p:nvPicPr>
          <p:cNvPr id="231" name="Google Shape;231;p27"/>
          <p:cNvPicPr preferRelativeResize="0"/>
          <p:nvPr/>
        </p:nvPicPr>
        <p:blipFill rotWithShape="1">
          <a:blip r:embed="rId4">
            <a:alphaModFix/>
          </a:blip>
          <a:srcRect/>
          <a:stretch/>
        </p:blipFill>
        <p:spPr>
          <a:xfrm>
            <a:off x="8404538" y="4255209"/>
            <a:ext cx="3947630" cy="26027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600891" y="470263"/>
            <a:ext cx="10752909" cy="9797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D" b="1"/>
              <a:t>FOUNDATIONS</a:t>
            </a:r>
            <a:endParaRPr/>
          </a:p>
        </p:txBody>
      </p:sp>
      <p:sp>
        <p:nvSpPr>
          <p:cNvPr id="112" name="Google Shape;112;p17"/>
          <p:cNvSpPr txBox="1">
            <a:spLocks noGrp="1"/>
          </p:cNvSpPr>
          <p:nvPr>
            <p:ph type="body" idx="1"/>
          </p:nvPr>
        </p:nvSpPr>
        <p:spPr>
          <a:xfrm>
            <a:off x="838200" y="1332411"/>
            <a:ext cx="10515600" cy="4844552"/>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chemeClr val="dk1"/>
              </a:buClr>
              <a:buSzPts val="1700"/>
              <a:buFont typeface="Calibri"/>
              <a:buAutoNum type="arabicPeriod"/>
            </a:pPr>
            <a:r>
              <a:rPr lang="en-ID" sz="1700"/>
              <a:t>International Maritime Labour Convention, ILO 2006, and its implementation in fisheries sector.</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Guidelines on workers’ rights in fisheries sector, including proper wages, normal working hours, safe working conditions, and other normative rights.</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Best practices of trade unions in advancing workers’ rights in fisheries sector from other countries.</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Training materials on safeguarding the migrant workers in fisheries sector.</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Research reports on impact of climate change to sustainability and working conditions in fisheries sector, and strategy to mitigate it.</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Practical guidelines on workers’ engagement in decision making on sustainability of fisheries sector.</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 Analysis on best practices in sustainable resource management in fisheries sector and its impact on working conditions.</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Guidelines on developing and strengthening trade unions in fisheries sector, including advocacy strategy and engagement of its members.</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 Materials on sustainable certification in fisheries sector and the role trade unions to ensure its compliance. </a:t>
            </a:r>
            <a:endParaRPr sz="1700"/>
          </a:p>
          <a:p>
            <a:pPr marL="514350" lvl="0" indent="-514350" algn="l" rtl="0">
              <a:lnSpc>
                <a:spcPct val="90000"/>
              </a:lnSpc>
              <a:spcBef>
                <a:spcPts val="1000"/>
              </a:spcBef>
              <a:spcAft>
                <a:spcPts val="0"/>
              </a:spcAft>
              <a:buClr>
                <a:schemeClr val="dk1"/>
              </a:buClr>
              <a:buSzPts val="1700"/>
              <a:buFont typeface="Calibri"/>
              <a:buAutoNum type="arabicPeriod"/>
            </a:pPr>
            <a:r>
              <a:rPr lang="en-ID" sz="1700"/>
              <a:t>Reports on international and national action plans in improving the workers’ rights and sustainability of fisheries sector, and collaborative efforts of trade unions, government, manning agencies, and civil society organizations.</a:t>
            </a:r>
            <a:endParaRPr sz="1700"/>
          </a:p>
          <a:p>
            <a:pPr marL="514350" lvl="0" indent="-406400" algn="l" rtl="0">
              <a:lnSpc>
                <a:spcPct val="90000"/>
              </a:lnSpc>
              <a:spcBef>
                <a:spcPts val="1000"/>
              </a:spcBef>
              <a:spcAft>
                <a:spcPts val="0"/>
              </a:spcAft>
              <a:buClr>
                <a:schemeClr val="dk1"/>
              </a:buClr>
              <a:buSzPts val="1700"/>
              <a:buFont typeface="Calibri"/>
              <a:buNone/>
            </a:pP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ctrTitle"/>
          </p:nvPr>
        </p:nvSpPr>
        <p:spPr>
          <a:xfrm>
            <a:off x="61912" y="103249"/>
            <a:ext cx="12068175" cy="8858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ID" sz="4000" b="1"/>
              <a:t>WHO IS INDONESIAN FISHERIES WORKERS UNION (SPPI):</a:t>
            </a:r>
            <a:endParaRPr sz="4000"/>
          </a:p>
        </p:txBody>
      </p:sp>
      <p:sp>
        <p:nvSpPr>
          <p:cNvPr id="118" name="Google Shape;118;p18"/>
          <p:cNvSpPr txBox="1">
            <a:spLocks noGrp="1"/>
          </p:cNvSpPr>
          <p:nvPr>
            <p:ph type="subTitle" idx="1"/>
          </p:nvPr>
        </p:nvSpPr>
        <p:spPr>
          <a:xfrm>
            <a:off x="385761" y="1288816"/>
            <a:ext cx="11420475" cy="10903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D"/>
              <a:t>Indonesian Fisheries Workers Union or SPPI was established on 2013, to represent the concerns of workers in fisheries sector, to protect, defend their rights and welfare.</a:t>
            </a:r>
            <a:endParaRPr/>
          </a:p>
          <a:p>
            <a:pPr marL="0" lvl="0" indent="0" algn="ctr" rtl="0">
              <a:lnSpc>
                <a:spcPct val="90000"/>
              </a:lnSpc>
              <a:spcBef>
                <a:spcPts val="1000"/>
              </a:spcBef>
              <a:spcAft>
                <a:spcPts val="0"/>
              </a:spcAft>
              <a:buClr>
                <a:schemeClr val="dk1"/>
              </a:buClr>
              <a:buSzPts val="2000"/>
              <a:buNone/>
            </a:pPr>
            <a:endParaRPr sz="2000"/>
          </a:p>
        </p:txBody>
      </p:sp>
      <p:sp>
        <p:nvSpPr>
          <p:cNvPr id="119" name="Google Shape;119;p18"/>
          <p:cNvSpPr txBox="1"/>
          <p:nvPr/>
        </p:nvSpPr>
        <p:spPr>
          <a:xfrm>
            <a:off x="385761" y="4598823"/>
            <a:ext cx="5710239" cy="21559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20" name="Google Shape;120;p18" descr="Several people standing in a circle&#10;&#10;Description automatically generated"/>
          <p:cNvPicPr preferRelativeResize="0"/>
          <p:nvPr/>
        </p:nvPicPr>
        <p:blipFill rotWithShape="1">
          <a:blip r:embed="rId3">
            <a:alphaModFix/>
          </a:blip>
          <a:srcRect/>
          <a:stretch/>
        </p:blipFill>
        <p:spPr>
          <a:xfrm>
            <a:off x="7402119" y="2414227"/>
            <a:ext cx="3250749" cy="1884332"/>
          </a:xfrm>
          <a:prstGeom prst="rect">
            <a:avLst/>
          </a:prstGeom>
          <a:noFill/>
          <a:ln>
            <a:noFill/>
          </a:ln>
        </p:spPr>
      </p:pic>
      <p:sp>
        <p:nvSpPr>
          <p:cNvPr id="121" name="Google Shape;121;p18"/>
          <p:cNvSpPr txBox="1"/>
          <p:nvPr/>
        </p:nvSpPr>
        <p:spPr>
          <a:xfrm>
            <a:off x="6591300" y="4514204"/>
            <a:ext cx="5214936" cy="189823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22" name="Google Shape;122;p18"/>
          <p:cNvPicPr preferRelativeResize="0"/>
          <p:nvPr/>
        </p:nvPicPr>
        <p:blipFill rotWithShape="1">
          <a:blip r:embed="rId4">
            <a:alphaModFix/>
          </a:blip>
          <a:srcRect/>
          <a:stretch/>
        </p:blipFill>
        <p:spPr>
          <a:xfrm>
            <a:off x="1752791" y="2189940"/>
            <a:ext cx="2325218" cy="2261239"/>
          </a:xfrm>
          <a:prstGeom prst="rect">
            <a:avLst/>
          </a:prstGeom>
          <a:noFill/>
          <a:ln>
            <a:noFill/>
          </a:ln>
        </p:spPr>
      </p:pic>
      <p:sp>
        <p:nvSpPr>
          <p:cNvPr id="123" name="Google Shape;123;p18"/>
          <p:cNvSpPr/>
          <p:nvPr/>
        </p:nvSpPr>
        <p:spPr>
          <a:xfrm>
            <a:off x="385762" y="2586462"/>
            <a:ext cx="5871348" cy="336964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800"/>
              </a:spcBef>
              <a:spcAft>
                <a:spcPts val="0"/>
              </a:spcAft>
              <a:buNone/>
            </a:pPr>
            <a:r>
              <a:rPr lang="en-ID" sz="1800" b="0" i="0" u="none" strike="noStrike" cap="none">
                <a:solidFill>
                  <a:schemeClr val="dk1"/>
                </a:solidFill>
                <a:latin typeface="Calibri"/>
                <a:ea typeface="Calibri"/>
                <a:cs typeface="Calibri"/>
                <a:sym typeface="Calibri"/>
              </a:rPr>
              <a:t>Central office of SPPI at Tangerang District; Branch office in Central Java: Pemalang and Tegal; Branch office: Cirebon, Indramayu; Branch office North Sumatra, West Nusa Tenggara, international representation in Taiwan and South Korea.</a:t>
            </a:r>
            <a:endParaRPr sz="1600" b="0" i="0" u="none" strike="noStrike" cap="none">
              <a:solidFill>
                <a:schemeClr val="dk1"/>
              </a:solidFill>
              <a:latin typeface="Calibri"/>
              <a:ea typeface="Calibri"/>
              <a:cs typeface="Calibri"/>
              <a:sym typeface="Calibri"/>
            </a:endParaRPr>
          </a:p>
        </p:txBody>
      </p:sp>
      <p:sp>
        <p:nvSpPr>
          <p:cNvPr id="124" name="Google Shape;124;p18"/>
          <p:cNvSpPr/>
          <p:nvPr/>
        </p:nvSpPr>
        <p:spPr>
          <a:xfrm>
            <a:off x="6591300" y="2586462"/>
            <a:ext cx="5214936" cy="3914918"/>
          </a:xfrm>
          <a:prstGeom prst="rect">
            <a:avLst/>
          </a:prstGeom>
          <a:noFill/>
          <a:ln>
            <a:noFill/>
          </a:ln>
        </p:spPr>
        <p:txBody>
          <a:bodyPr spcFirstLastPara="1" wrap="square" lIns="91425" tIns="45700" rIns="91425" bIns="45700" anchor="t" anchorCtr="0">
            <a:noAutofit/>
          </a:bodyPr>
          <a:lstStyle/>
          <a:p>
            <a:pPr marL="342900" marR="0" lvl="0" indent="-228600" algn="just" rtl="0">
              <a:lnSpc>
                <a:spcPct val="115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15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15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15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15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800"/>
              <a:buFont typeface="Noto Sans Symbols"/>
              <a:buChar char="∙"/>
            </a:pPr>
            <a:r>
              <a:rPr lang="en-ID" sz="1800" b="0" i="0" u="none" strike="noStrike" cap="none">
                <a:solidFill>
                  <a:schemeClr val="dk1"/>
                </a:solidFill>
                <a:latin typeface="Calibri"/>
                <a:ea typeface="Calibri"/>
                <a:cs typeface="Calibri"/>
                <a:sym typeface="Calibri"/>
              </a:rPr>
              <a:t>Networking with other concerned parties in advancing better conditions of workers in fisheries sector and sustainability of fisheries industry (decent work &amp; economic growth – SDG No.8)</a:t>
            </a:r>
            <a:endParaRPr sz="1600" b="0" i="0" u="none" strike="noStrike" cap="none">
              <a:solidFill>
                <a:schemeClr val="dk1"/>
              </a:solidFill>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800"/>
              <a:buFont typeface="Noto Sans Symbols"/>
              <a:buChar char="∙"/>
            </a:pPr>
            <a:r>
              <a:rPr lang="en-ID" sz="1800" b="0" i="0" u="none" strike="noStrike" cap="none">
                <a:solidFill>
                  <a:schemeClr val="dk1"/>
                </a:solidFill>
                <a:latin typeface="Calibri"/>
                <a:ea typeface="Calibri"/>
                <a:cs typeface="Calibri"/>
                <a:sym typeface="Calibri"/>
              </a:rPr>
              <a:t>SPPI also advocating the ratification of ILO’s Convention 188 – still in road map status in Indonesia. </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276225" y="509451"/>
            <a:ext cx="11077575" cy="121457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ID" b="1"/>
              <a:t>INDONESIAN POLICIES ON GOVERNANCE OF PLACEMENT &amp; RIGHTS OF FISHERIES WORKERS</a:t>
            </a:r>
            <a:endParaRPr/>
          </a:p>
        </p:txBody>
      </p:sp>
      <p:sp>
        <p:nvSpPr>
          <p:cNvPr id="130" name="Google Shape;130;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ID"/>
              <a:t>INDONESIAN REGULATIONS:</a:t>
            </a:r>
            <a:endParaRPr/>
          </a:p>
          <a:p>
            <a:pPr marL="228600" lvl="0" indent="-228600" algn="l" rtl="0">
              <a:lnSpc>
                <a:spcPct val="90000"/>
              </a:lnSpc>
              <a:spcBef>
                <a:spcPts val="1000"/>
              </a:spcBef>
              <a:spcAft>
                <a:spcPts val="0"/>
              </a:spcAft>
              <a:buClr>
                <a:schemeClr val="dk1"/>
              </a:buClr>
              <a:buSzPct val="100000"/>
              <a:buChar char="•"/>
            </a:pPr>
            <a:r>
              <a:rPr lang="en-ID"/>
              <a:t>Law No. 18/2017 on protection of Indonesian migrant workers;</a:t>
            </a:r>
            <a:endParaRPr/>
          </a:p>
          <a:p>
            <a:pPr marL="228600" lvl="0" indent="-228600" algn="l" rtl="0">
              <a:lnSpc>
                <a:spcPct val="90000"/>
              </a:lnSpc>
              <a:spcBef>
                <a:spcPts val="1000"/>
              </a:spcBef>
              <a:spcAft>
                <a:spcPts val="0"/>
              </a:spcAft>
              <a:buClr>
                <a:schemeClr val="dk1"/>
              </a:buClr>
              <a:buSzPct val="100000"/>
              <a:buChar char="•"/>
            </a:pPr>
            <a:r>
              <a:rPr lang="en-ID"/>
              <a:t>Law No. 17/2018 on shipping;</a:t>
            </a:r>
            <a:endParaRPr/>
          </a:p>
          <a:p>
            <a:pPr marL="228600" lvl="0" indent="-228600" algn="l" rtl="0">
              <a:lnSpc>
                <a:spcPct val="90000"/>
              </a:lnSpc>
              <a:spcBef>
                <a:spcPts val="1000"/>
              </a:spcBef>
              <a:spcAft>
                <a:spcPts val="0"/>
              </a:spcAft>
              <a:buClr>
                <a:schemeClr val="dk1"/>
              </a:buClr>
              <a:buSzPct val="100000"/>
              <a:buChar char="•"/>
            </a:pPr>
            <a:r>
              <a:rPr lang="en-ID"/>
              <a:t>Law No. 6/2016 on ratification of International Convention on the Protection of the Rights of All Migrant Workers and Members of their Families;</a:t>
            </a:r>
            <a:endParaRPr/>
          </a:p>
          <a:p>
            <a:pPr marL="228600" lvl="0" indent="-228600" algn="l" rtl="0">
              <a:lnSpc>
                <a:spcPct val="90000"/>
              </a:lnSpc>
              <a:spcBef>
                <a:spcPts val="1000"/>
              </a:spcBef>
              <a:spcAft>
                <a:spcPts val="0"/>
              </a:spcAft>
              <a:buClr>
                <a:schemeClr val="dk1"/>
              </a:buClr>
              <a:buSzPct val="100000"/>
              <a:buChar char="•"/>
            </a:pPr>
            <a:r>
              <a:rPr lang="en-ID"/>
              <a:t>Government Regulation No. 22/2022 on Employment and Protection of Merchant Ship Crew and Migrant Fishing Boat Crew;</a:t>
            </a:r>
            <a:endParaRPr/>
          </a:p>
          <a:p>
            <a:pPr marL="228600" lvl="0" indent="-228600" algn="l" rtl="0">
              <a:lnSpc>
                <a:spcPct val="90000"/>
              </a:lnSpc>
              <a:spcBef>
                <a:spcPts val="1000"/>
              </a:spcBef>
              <a:spcAft>
                <a:spcPts val="0"/>
              </a:spcAft>
              <a:buClr>
                <a:schemeClr val="dk1"/>
              </a:buClr>
              <a:buSzPct val="100000"/>
              <a:buChar char="•"/>
            </a:pPr>
            <a:r>
              <a:rPr lang="en-ID"/>
              <a:t>Government Regulation No. 20/2010 on Water Transportations;</a:t>
            </a:r>
            <a:endParaRPr/>
          </a:p>
          <a:p>
            <a:pPr marL="228600" lvl="0" indent="-228600" algn="l" rtl="0">
              <a:lnSpc>
                <a:spcPct val="90000"/>
              </a:lnSpc>
              <a:spcBef>
                <a:spcPts val="1000"/>
              </a:spcBef>
              <a:spcAft>
                <a:spcPts val="0"/>
              </a:spcAft>
              <a:buClr>
                <a:schemeClr val="dk1"/>
              </a:buClr>
              <a:buSzPct val="100000"/>
              <a:buChar char="•"/>
            </a:pPr>
            <a:r>
              <a:rPr lang="en-ID"/>
              <a:t>Ministry of Transportation Regulation No. 84/2013 on Recruitment and Employment of Ship’s Crew;</a:t>
            </a:r>
            <a:endParaRPr/>
          </a:p>
          <a:p>
            <a:pPr marL="228600" lvl="0" indent="-228600" algn="l" rtl="0">
              <a:lnSpc>
                <a:spcPct val="90000"/>
              </a:lnSpc>
              <a:spcBef>
                <a:spcPts val="1000"/>
              </a:spcBef>
              <a:spcAft>
                <a:spcPts val="0"/>
              </a:spcAft>
              <a:buClr>
                <a:schemeClr val="dk1"/>
              </a:buClr>
              <a:buSzPct val="100000"/>
              <a:buChar char="•"/>
            </a:pPr>
            <a:r>
              <a:rPr lang="en-ID"/>
              <a:t>Ministry of Transportation Regulation No. 59/2021 on Implementing the Business Services to Transportations on Water.</a:t>
            </a:r>
            <a:endParaRPr/>
          </a:p>
          <a:p>
            <a:pPr marL="0" lvl="0" indent="0" algn="just" rtl="0">
              <a:lnSpc>
                <a:spcPct val="90000"/>
              </a:lnSpc>
              <a:spcBef>
                <a:spcPts val="1000"/>
              </a:spcBef>
              <a:spcAft>
                <a:spcPts val="0"/>
              </a:spcAft>
              <a:buClr>
                <a:schemeClr val="dk1"/>
              </a:buClr>
              <a:buSzPct val="100000"/>
              <a:buNone/>
            </a:pPr>
            <a:endParaRPr/>
          </a:p>
        </p:txBody>
      </p:sp>
      <p:pic>
        <p:nvPicPr>
          <p:cNvPr id="131" name="Google Shape;131;p19" descr="A logo with a fish and an anchor&#10;&#10;Description automatically generated"/>
          <p:cNvPicPr preferRelativeResize="0"/>
          <p:nvPr/>
        </p:nvPicPr>
        <p:blipFill rotWithShape="1">
          <a:blip r:embed="rId3">
            <a:alphaModFix/>
          </a:blip>
          <a:srcRect/>
          <a:stretch/>
        </p:blipFill>
        <p:spPr>
          <a:xfrm>
            <a:off x="5618705" y="5903410"/>
            <a:ext cx="954590" cy="9545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D" b="1"/>
              <a:t>INTERNATIONAL INSTRUMENTS:</a:t>
            </a:r>
            <a:endParaRPr b="1"/>
          </a:p>
        </p:txBody>
      </p:sp>
      <p:sp>
        <p:nvSpPr>
          <p:cNvPr id="137" name="Google Shape;13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ID"/>
              <a:t>Convention on International of the Sea (UNCLOS) 1982, as foundation for regulating sea based on zoning consists of maritime zones on (i) national jurisdictions, and (ii) outside of national jurisdictions;</a:t>
            </a:r>
            <a:endParaRPr/>
          </a:p>
          <a:p>
            <a:pPr marL="228600" lvl="0" indent="-228600" algn="l" rtl="0">
              <a:lnSpc>
                <a:spcPct val="90000"/>
              </a:lnSpc>
              <a:spcBef>
                <a:spcPts val="1000"/>
              </a:spcBef>
              <a:spcAft>
                <a:spcPts val="0"/>
              </a:spcAft>
              <a:buClr>
                <a:schemeClr val="dk1"/>
              </a:buClr>
              <a:buSzPct val="100000"/>
              <a:buChar char="•"/>
            </a:pPr>
            <a:r>
              <a:rPr lang="en-ID"/>
              <a:t>Convention of ILO No. 188 as one of the major convention on migrant workers in fisheries sector;</a:t>
            </a:r>
            <a:endParaRPr/>
          </a:p>
          <a:p>
            <a:pPr marL="228600" lvl="0" indent="-228600" algn="l" rtl="0">
              <a:lnSpc>
                <a:spcPct val="90000"/>
              </a:lnSpc>
              <a:spcBef>
                <a:spcPts val="1000"/>
              </a:spcBef>
              <a:spcAft>
                <a:spcPts val="0"/>
              </a:spcAft>
              <a:buClr>
                <a:schemeClr val="dk1"/>
              </a:buClr>
              <a:buSzPct val="100000"/>
              <a:buChar char="•"/>
            </a:pPr>
            <a:r>
              <a:rPr lang="en-ID"/>
              <a:t>International Maritime Labour Convention (MLC) 2006: as major instrument in regulating minimum standard protection of workers in maritime sector, including fishing boat crew. Indonesia is one the party in MLC 2006, which provide basis for normative rights of ship’s crew, i.e. proper working conditions, safe conditions, and access to health services.</a:t>
            </a:r>
            <a:endParaRPr/>
          </a:p>
          <a:p>
            <a:pPr marL="228600" lvl="0" indent="-228600" algn="l" rtl="0">
              <a:lnSpc>
                <a:spcPct val="90000"/>
              </a:lnSpc>
              <a:spcBef>
                <a:spcPts val="1000"/>
              </a:spcBef>
              <a:spcAft>
                <a:spcPts val="0"/>
              </a:spcAft>
              <a:buClr>
                <a:schemeClr val="dk1"/>
              </a:buClr>
              <a:buSzPct val="100000"/>
              <a:buChar char="•"/>
            </a:pPr>
            <a:r>
              <a:rPr lang="en-ID"/>
              <a:t>General Principles and ILO’s Operational Guidelines on Just Recruitments as non-binding general principles and operational guidelines.</a:t>
            </a:r>
            <a:endParaRPr/>
          </a:p>
          <a:p>
            <a:pPr marL="228600" lvl="0" indent="-228600" algn="l" rtl="0">
              <a:lnSpc>
                <a:spcPct val="90000"/>
              </a:lnSpc>
              <a:spcBef>
                <a:spcPts val="1000"/>
              </a:spcBef>
              <a:spcAft>
                <a:spcPts val="0"/>
              </a:spcAft>
              <a:buClr>
                <a:schemeClr val="dk1"/>
              </a:buClr>
              <a:buSzPct val="100000"/>
              <a:buChar char="•"/>
            </a:pPr>
            <a:r>
              <a:rPr lang="en-ID"/>
              <a:t>International Convention on Protecting All Migrant Workers and Its Families. This convention is a comprehensive international agreement focus on protecting the migrant workers’ rights and its families;</a:t>
            </a:r>
            <a:endParaRPr/>
          </a:p>
          <a:p>
            <a:pPr marL="228600" lvl="0" indent="-228600" algn="l" rtl="0">
              <a:lnSpc>
                <a:spcPct val="90000"/>
              </a:lnSpc>
              <a:spcBef>
                <a:spcPts val="1000"/>
              </a:spcBef>
              <a:spcAft>
                <a:spcPts val="0"/>
              </a:spcAft>
              <a:buClr>
                <a:schemeClr val="dk1"/>
              </a:buClr>
              <a:buSzPct val="100000"/>
              <a:buChar char="•"/>
            </a:pPr>
            <a:r>
              <a:rPr lang="en-ID"/>
              <a:t>Global Compact Migration (GCM) is the first agreement negotiated among governments under United Nations, covering all dimensions of international migrant workers holistically and comprehensively.</a:t>
            </a:r>
            <a:endParaRPr/>
          </a:p>
          <a:p>
            <a:pPr marL="228600" lvl="0" indent="-148590" algn="just" rtl="0">
              <a:lnSpc>
                <a:spcPct val="90000"/>
              </a:lnSpc>
              <a:spcBef>
                <a:spcPts val="1000"/>
              </a:spcBef>
              <a:spcAft>
                <a:spcPts val="0"/>
              </a:spcAft>
              <a:buClr>
                <a:schemeClr val="dk1"/>
              </a:buClr>
              <a:buSzPct val="100000"/>
              <a:buNone/>
            </a:pPr>
            <a:endParaRPr sz="1800" b="0" i="0">
              <a:solidFill>
                <a:srgbClr val="00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21" descr="A hands holding a bag of money&#10;&#10;Description automatically generated"/>
          <p:cNvPicPr preferRelativeResize="0"/>
          <p:nvPr/>
        </p:nvPicPr>
        <p:blipFill rotWithShape="1">
          <a:blip r:embed="rId3">
            <a:alphaModFix/>
          </a:blip>
          <a:srcRect/>
          <a:stretch/>
        </p:blipFill>
        <p:spPr>
          <a:xfrm>
            <a:off x="621677" y="1115516"/>
            <a:ext cx="1843937" cy="1843937"/>
          </a:xfrm>
          <a:prstGeom prst="rect">
            <a:avLst/>
          </a:prstGeom>
          <a:noFill/>
          <a:ln>
            <a:noFill/>
          </a:ln>
        </p:spPr>
      </p:pic>
      <p:pic>
        <p:nvPicPr>
          <p:cNvPr id="144" name="Google Shape;144;p21" descr="Black stamp with black text&#10;&#10;Description automatically generated"/>
          <p:cNvPicPr preferRelativeResize="0"/>
          <p:nvPr/>
        </p:nvPicPr>
        <p:blipFill rotWithShape="1">
          <a:blip r:embed="rId4">
            <a:alphaModFix/>
          </a:blip>
          <a:srcRect b="17163"/>
          <a:stretch/>
        </p:blipFill>
        <p:spPr>
          <a:xfrm>
            <a:off x="1239218" y="3447677"/>
            <a:ext cx="3961723" cy="1843937"/>
          </a:xfrm>
          <a:prstGeom prst="rect">
            <a:avLst/>
          </a:prstGeom>
          <a:noFill/>
          <a:ln>
            <a:noFill/>
          </a:ln>
        </p:spPr>
      </p:pic>
      <p:sp>
        <p:nvSpPr>
          <p:cNvPr id="145" name="Google Shape;145;p2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1"/>
          <p:cNvSpPr/>
          <p:nvPr/>
        </p:nvSpPr>
        <p:spPr>
          <a:xfrm>
            <a:off x="6405201" y="623275"/>
            <a:ext cx="5141626"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1"/>
          <p:cNvSpPr txBox="1">
            <a:spLocks noGrp="1"/>
          </p:cNvSpPr>
          <p:nvPr>
            <p:ph type="title"/>
          </p:nvPr>
        </p:nvSpPr>
        <p:spPr>
          <a:xfrm>
            <a:off x="6889833" y="1056640"/>
            <a:ext cx="4360324" cy="34943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600"/>
              <a:buFont typeface="Calibri"/>
              <a:buNone/>
            </a:pPr>
            <a:r>
              <a:rPr lang="en-ID" sz="5600"/>
              <a:t>Problems of Fisheries Workers in Taiwan</a:t>
            </a:r>
            <a:endParaRPr/>
          </a:p>
        </p:txBody>
      </p:sp>
      <p:pic>
        <p:nvPicPr>
          <p:cNvPr id="148" name="Google Shape;148;p21" descr="A person carrying a clock&#10;&#10;Description automatically generated"/>
          <p:cNvPicPr preferRelativeResize="0">
            <a:picLocks noGrp="1"/>
          </p:cNvPicPr>
          <p:nvPr>
            <p:ph type="body" idx="1"/>
          </p:nvPr>
        </p:nvPicPr>
        <p:blipFill rotWithShape="1">
          <a:blip r:embed="rId5">
            <a:alphaModFix/>
          </a:blip>
          <a:srcRect/>
          <a:stretch/>
        </p:blipFill>
        <p:spPr>
          <a:xfrm>
            <a:off x="3415856" y="1119414"/>
            <a:ext cx="2766977" cy="1840039"/>
          </a:xfrm>
          <a:prstGeom prst="rect">
            <a:avLst/>
          </a:prstGeom>
          <a:noFill/>
          <a:ln>
            <a:noFill/>
          </a:ln>
        </p:spPr>
      </p:pic>
      <p:sp>
        <p:nvSpPr>
          <p:cNvPr id="149" name="Google Shape;149;p21"/>
          <p:cNvSpPr txBox="1"/>
          <p:nvPr/>
        </p:nvSpPr>
        <p:spPr>
          <a:xfrm>
            <a:off x="621677" y="3054515"/>
            <a:ext cx="2254258" cy="57718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1800"/>
              <a:buFont typeface="Calibri"/>
              <a:buNone/>
            </a:pPr>
            <a:r>
              <a:rPr lang="en-ID" sz="1800" b="0" i="0" u="none" strike="noStrike" cap="none">
                <a:solidFill>
                  <a:schemeClr val="dk1"/>
                </a:solidFill>
                <a:latin typeface="Calibri"/>
                <a:ea typeface="Calibri"/>
                <a:cs typeface="Calibri"/>
                <a:sym typeface="Calibri"/>
              </a:rPr>
              <a:t>Wages cut</a:t>
            </a:r>
            <a:endParaRPr/>
          </a:p>
        </p:txBody>
      </p:sp>
      <p:sp>
        <p:nvSpPr>
          <p:cNvPr id="150" name="Google Shape;150;p21"/>
          <p:cNvSpPr txBox="1"/>
          <p:nvPr/>
        </p:nvSpPr>
        <p:spPr>
          <a:xfrm>
            <a:off x="3672215" y="3047276"/>
            <a:ext cx="2254258" cy="57718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1800"/>
              <a:buFont typeface="Calibri"/>
              <a:buNone/>
            </a:pPr>
            <a:r>
              <a:rPr lang="en-ID" sz="1800" b="0" i="0" u="none" strike="noStrike" cap="none">
                <a:solidFill>
                  <a:schemeClr val="dk1"/>
                </a:solidFill>
                <a:latin typeface="Calibri"/>
                <a:ea typeface="Calibri"/>
                <a:cs typeface="Calibri"/>
                <a:sym typeface="Calibri"/>
              </a:rPr>
              <a:t>Long working hours</a:t>
            </a:r>
            <a:endParaRPr/>
          </a:p>
        </p:txBody>
      </p:sp>
      <p:sp>
        <p:nvSpPr>
          <p:cNvPr id="151" name="Google Shape;151;p21"/>
          <p:cNvSpPr txBox="1"/>
          <p:nvPr/>
        </p:nvSpPr>
        <p:spPr>
          <a:xfrm>
            <a:off x="2064774" y="5258375"/>
            <a:ext cx="2669457" cy="577182"/>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dk1"/>
              </a:buClr>
              <a:buSzPts val="1800"/>
              <a:buFont typeface="Calibri"/>
              <a:buNone/>
            </a:pPr>
            <a:r>
              <a:rPr lang="en-ID" sz="1800" b="0" i="0" u="none" strike="noStrike" cap="none">
                <a:solidFill>
                  <a:schemeClr val="dk1"/>
                </a:solidFill>
                <a:latin typeface="Calibri"/>
                <a:ea typeface="Calibri"/>
                <a:cs typeface="Calibri"/>
                <a:sym typeface="Calibri"/>
              </a:rPr>
              <a:t>Confiscation of documents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22"/>
          <p:cNvSpPr/>
          <p:nvPr/>
        </p:nvSpPr>
        <p:spPr>
          <a:xfrm>
            <a:off x="1768100" y="-1"/>
            <a:ext cx="10423900" cy="5920155"/>
          </a:xfrm>
          <a:custGeom>
            <a:avLst/>
            <a:gdLst/>
            <a:ahLst/>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8" name="Google Shape;15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D"/>
              <a:t>Sustainable Development Goals</a:t>
            </a:r>
            <a:endParaRPr/>
          </a:p>
        </p:txBody>
      </p:sp>
      <p:pic>
        <p:nvPicPr>
          <p:cNvPr id="159" name="Google Shape;159;p22" descr="A red sign with white text&#10;&#10;Description automatically generated"/>
          <p:cNvPicPr preferRelativeResize="0"/>
          <p:nvPr/>
        </p:nvPicPr>
        <p:blipFill rotWithShape="1">
          <a:blip r:embed="rId3">
            <a:alphaModFix/>
          </a:blip>
          <a:srcRect/>
          <a:stretch/>
        </p:blipFill>
        <p:spPr>
          <a:xfrm>
            <a:off x="367611" y="3034217"/>
            <a:ext cx="1871079" cy="1871080"/>
          </a:xfrm>
          <a:prstGeom prst="rect">
            <a:avLst/>
          </a:prstGeom>
          <a:noFill/>
          <a:ln>
            <a:noFill/>
          </a:ln>
        </p:spPr>
      </p:pic>
      <p:pic>
        <p:nvPicPr>
          <p:cNvPr id="160" name="Google Shape;160;p22" descr="A bird with a branch on a mallet&#10;&#10;Description automatically generated"/>
          <p:cNvPicPr preferRelativeResize="0"/>
          <p:nvPr/>
        </p:nvPicPr>
        <p:blipFill rotWithShape="1">
          <a:blip r:embed="rId4">
            <a:alphaModFix/>
          </a:blip>
          <a:srcRect/>
          <a:stretch/>
        </p:blipFill>
        <p:spPr>
          <a:xfrm>
            <a:off x="6428017" y="3034217"/>
            <a:ext cx="1871079" cy="1871080"/>
          </a:xfrm>
          <a:prstGeom prst="rect">
            <a:avLst/>
          </a:prstGeom>
          <a:noFill/>
          <a:ln>
            <a:noFill/>
          </a:ln>
        </p:spPr>
      </p:pic>
      <p:sp>
        <p:nvSpPr>
          <p:cNvPr id="161" name="Google Shape;161;p22"/>
          <p:cNvSpPr txBox="1"/>
          <p:nvPr/>
        </p:nvSpPr>
        <p:spPr>
          <a:xfrm>
            <a:off x="2288608" y="2700986"/>
            <a:ext cx="3664803" cy="126877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1000"/>
              <a:buFont typeface="Calibri"/>
              <a:buNone/>
            </a:pPr>
            <a:r>
              <a:rPr lang="en-ID" sz="1000" b="0" i="0" u="none" strike="noStrike" cap="none">
                <a:solidFill>
                  <a:schemeClr val="dk1"/>
                </a:solidFill>
                <a:latin typeface="Calibri"/>
                <a:ea typeface="Calibri"/>
                <a:cs typeface="Calibri"/>
                <a:sym typeface="Calibri"/>
              </a:rPr>
              <a:t> </a:t>
            </a:r>
            <a:endParaRPr sz="1000" b="0" i="0" u="none" strike="noStrike" cap="none">
              <a:solidFill>
                <a:schemeClr val="dk1"/>
              </a:solidFill>
              <a:latin typeface="Calibri"/>
              <a:ea typeface="Calibri"/>
              <a:cs typeface="Calibri"/>
              <a:sym typeface="Calibri"/>
            </a:endParaRPr>
          </a:p>
        </p:txBody>
      </p:sp>
      <p:sp>
        <p:nvSpPr>
          <p:cNvPr id="162" name="Google Shape;162;p22"/>
          <p:cNvSpPr txBox="1"/>
          <p:nvPr/>
        </p:nvSpPr>
        <p:spPr>
          <a:xfrm>
            <a:off x="2288608" y="4142434"/>
            <a:ext cx="3475377" cy="126877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3" name="Google Shape;163;p22"/>
          <p:cNvSpPr txBox="1"/>
          <p:nvPr/>
        </p:nvSpPr>
        <p:spPr>
          <a:xfrm>
            <a:off x="8353272" y="2700986"/>
            <a:ext cx="3207498" cy="126877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4" name="Google Shape;164;p22"/>
          <p:cNvSpPr txBox="1"/>
          <p:nvPr/>
        </p:nvSpPr>
        <p:spPr>
          <a:xfrm>
            <a:off x="8353272" y="4203558"/>
            <a:ext cx="3207498" cy="126877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5" name="Google Shape;165;p22"/>
          <p:cNvSpPr txBox="1"/>
          <p:nvPr/>
        </p:nvSpPr>
        <p:spPr>
          <a:xfrm>
            <a:off x="2538162" y="3592286"/>
            <a:ext cx="348227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D" sz="1800" b="0" i="0" u="none" strike="noStrike" cap="none">
                <a:solidFill>
                  <a:schemeClr val="dk1"/>
                </a:solidFill>
                <a:latin typeface="Calibri"/>
                <a:ea typeface="Calibri"/>
                <a:cs typeface="Calibri"/>
                <a:sym typeface="Calibri"/>
              </a:rPr>
              <a:t>Promote Sustained, Inclusive </a:t>
            </a:r>
            <a:endParaRPr/>
          </a:p>
          <a:p>
            <a:pPr marL="0" marR="0" lvl="0" indent="0" algn="l" rtl="0">
              <a:spcBef>
                <a:spcPts val="0"/>
              </a:spcBef>
              <a:spcAft>
                <a:spcPts val="0"/>
              </a:spcAft>
              <a:buNone/>
            </a:pPr>
            <a:r>
              <a:rPr lang="en-ID" sz="1800">
                <a:solidFill>
                  <a:schemeClr val="dk1"/>
                </a:solidFill>
                <a:latin typeface="Calibri"/>
                <a:ea typeface="Calibri"/>
                <a:cs typeface="Calibri"/>
                <a:sym typeface="Calibri"/>
              </a:rPr>
              <a:t>And Sustained Economic Growth, full and productive employment and decent work for all</a:t>
            </a:r>
            <a:endParaRPr sz="1800">
              <a:solidFill>
                <a:schemeClr val="dk1"/>
              </a:solidFill>
              <a:latin typeface="Calibri"/>
              <a:ea typeface="Calibri"/>
              <a:cs typeface="Calibri"/>
              <a:sym typeface="Calibri"/>
            </a:endParaRPr>
          </a:p>
        </p:txBody>
      </p:sp>
      <p:sp>
        <p:nvSpPr>
          <p:cNvPr id="166" name="Google Shape;166;p22"/>
          <p:cNvSpPr/>
          <p:nvPr/>
        </p:nvSpPr>
        <p:spPr>
          <a:xfrm>
            <a:off x="8353272" y="3155568"/>
            <a:ext cx="3677619"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1800">
                <a:solidFill>
                  <a:schemeClr val="dk1"/>
                </a:solidFill>
                <a:latin typeface="Calibri"/>
                <a:ea typeface="Calibri"/>
                <a:cs typeface="Calibri"/>
                <a:sym typeface="Calibri"/>
              </a:rPr>
              <a:t>Promote peaceful and inclusive societies for sustainable development, provide access to justice for all and build effective, accountable and inclusive institutions at all levels</a:t>
            </a:r>
            <a:endParaRPr sz="1800" b="0" i="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23"/>
          <p:cNvSpPr/>
          <p:nvPr/>
        </p:nvSpPr>
        <p:spPr>
          <a:xfrm>
            <a:off x="0" y="-3755"/>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23"/>
          <p:cNvSpPr txBox="1">
            <a:spLocks noGrp="1"/>
          </p:cNvSpPr>
          <p:nvPr>
            <p:ph type="title"/>
          </p:nvPr>
        </p:nvSpPr>
        <p:spPr>
          <a:xfrm>
            <a:off x="6881745" y="151995"/>
            <a:ext cx="4843221" cy="2367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ID" sz="3200" b="1"/>
              <a:t>The role of trade union (SPPI) in protecting the rights of its members and promoting members welfare  </a:t>
            </a:r>
            <a:endParaRPr sz="3200"/>
          </a:p>
        </p:txBody>
      </p:sp>
      <p:sp>
        <p:nvSpPr>
          <p:cNvPr id="173" name="Google Shape;173;p23"/>
          <p:cNvSpPr/>
          <p:nvPr/>
        </p:nvSpPr>
        <p:spPr>
          <a:xfrm>
            <a:off x="1" y="1"/>
            <a:ext cx="3599173" cy="3640433"/>
          </a:xfrm>
          <a:custGeom>
            <a:avLst/>
            <a:gdLst/>
            <a:ahLst/>
            <a:cxnLst/>
            <a:rect l="l" t="t" r="r" b="b"/>
            <a:pathLst>
              <a:path w="3599173" h="3640433" extrusionOk="0">
                <a:moveTo>
                  <a:pt x="0" y="0"/>
                </a:moveTo>
                <a:lnTo>
                  <a:pt x="3008863" y="0"/>
                </a:lnTo>
                <a:lnTo>
                  <a:pt x="3038375" y="30225"/>
                </a:lnTo>
                <a:cubicBezTo>
                  <a:pt x="3386809" y="413587"/>
                  <a:pt x="3599173" y="922846"/>
                  <a:pt x="3599173" y="1481705"/>
                </a:cubicBezTo>
                <a:cubicBezTo>
                  <a:pt x="3599173" y="2673938"/>
                  <a:pt x="2632678" y="3640433"/>
                  <a:pt x="1440445" y="3640433"/>
                </a:cubicBezTo>
                <a:cubicBezTo>
                  <a:pt x="937472" y="3640433"/>
                  <a:pt x="474675" y="3468418"/>
                  <a:pt x="107674" y="3180007"/>
                </a:cubicBezTo>
                <a:lnTo>
                  <a:pt x="0" y="3088966"/>
                </a:lnTo>
                <a:close/>
              </a:path>
            </a:pathLst>
          </a:cu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23"/>
          <p:cNvSpPr/>
          <p:nvPr/>
        </p:nvSpPr>
        <p:spPr>
          <a:xfrm>
            <a:off x="4532067" y="294578"/>
            <a:ext cx="171515" cy="171515"/>
          </a:xfrm>
          <a:custGeom>
            <a:avLst/>
            <a:gdLst/>
            <a:ahLst/>
            <a:cxnLst/>
            <a:rect l="l" t="t" r="r" b="b"/>
            <a:pathLst>
              <a:path w="171515" h="171515" extrusionOk="0">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23"/>
          <p:cNvSpPr/>
          <p:nvPr/>
        </p:nvSpPr>
        <p:spPr>
          <a:xfrm>
            <a:off x="4395567" y="824657"/>
            <a:ext cx="112426" cy="112426"/>
          </a:xfrm>
          <a:custGeom>
            <a:avLst/>
            <a:gdLst/>
            <a:ahLst/>
            <a:cxnLst/>
            <a:rect l="l" t="t" r="r" b="b"/>
            <a:pathLst>
              <a:path w="112426" h="112426" extrusionOk="0">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23"/>
          <p:cNvSpPr/>
          <p:nvPr/>
        </p:nvSpPr>
        <p:spPr>
          <a:xfrm>
            <a:off x="4059864" y="1143202"/>
            <a:ext cx="2404893" cy="2404893"/>
          </a:xfrm>
          <a:prstGeom prst="ellipse">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23"/>
          <p:cNvSpPr/>
          <p:nvPr/>
        </p:nvSpPr>
        <p:spPr>
          <a:xfrm>
            <a:off x="3531715" y="3609849"/>
            <a:ext cx="157545" cy="157545"/>
          </a:xfrm>
          <a:custGeom>
            <a:avLst/>
            <a:gdLst/>
            <a:ahLst/>
            <a:cxnLst/>
            <a:rect l="l" t="t" r="r" b="b"/>
            <a:pathLst>
              <a:path w="157545" h="157545" extrusionOk="0">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8" name="Google Shape;178;p23" descr="A group of people sitting in a room&#10;&#10;Description automatically generated"/>
          <p:cNvPicPr preferRelativeResize="0"/>
          <p:nvPr/>
        </p:nvPicPr>
        <p:blipFill rotWithShape="1">
          <a:blip r:embed="rId3">
            <a:alphaModFix/>
          </a:blip>
          <a:srcRect l="14362" r="6703" b="2"/>
          <a:stretch/>
        </p:blipFill>
        <p:spPr>
          <a:xfrm>
            <a:off x="20" y="10"/>
            <a:ext cx="3831514" cy="3640423"/>
          </a:xfrm>
          <a:custGeom>
            <a:avLst/>
            <a:gdLst/>
            <a:ahLst/>
            <a:cxnLst/>
            <a:rect l="l" t="t" r="r" b="b"/>
            <a:pathLst>
              <a:path w="3831534" h="3640433" extrusionOk="0">
                <a:moveTo>
                  <a:pt x="104390" y="0"/>
                </a:moveTo>
                <a:lnTo>
                  <a:pt x="3241222" y="0"/>
                </a:lnTo>
                <a:lnTo>
                  <a:pt x="3270735" y="30226"/>
                </a:lnTo>
                <a:cubicBezTo>
                  <a:pt x="3619169" y="413588"/>
                  <a:pt x="3831534" y="922847"/>
                  <a:pt x="3831534" y="1481705"/>
                </a:cubicBezTo>
                <a:cubicBezTo>
                  <a:pt x="3831534" y="2673937"/>
                  <a:pt x="2865038" y="3640433"/>
                  <a:pt x="1672806" y="3640433"/>
                </a:cubicBezTo>
                <a:cubicBezTo>
                  <a:pt x="1002176" y="3640433"/>
                  <a:pt x="402970" y="3334628"/>
                  <a:pt x="7027" y="2854856"/>
                </a:cubicBezTo>
                <a:lnTo>
                  <a:pt x="0" y="2845459"/>
                </a:lnTo>
                <a:lnTo>
                  <a:pt x="0" y="120411"/>
                </a:lnTo>
                <a:lnTo>
                  <a:pt x="74877" y="30226"/>
                </a:lnTo>
                <a:close/>
              </a:path>
            </a:pathLst>
          </a:custGeom>
          <a:noFill/>
          <a:ln>
            <a:noFill/>
          </a:ln>
        </p:spPr>
      </p:pic>
      <p:pic>
        <p:nvPicPr>
          <p:cNvPr id="179" name="Google Shape;179;p23" descr="A person giving a presentation to a group of people&#10;&#10;Description automatically generated"/>
          <p:cNvPicPr preferRelativeResize="0"/>
          <p:nvPr/>
        </p:nvPicPr>
        <p:blipFill rotWithShape="1">
          <a:blip r:embed="rId4">
            <a:alphaModFix/>
          </a:blip>
          <a:srcRect l="14588" r="21911"/>
          <a:stretch/>
        </p:blipFill>
        <p:spPr>
          <a:xfrm>
            <a:off x="4175869" y="1163333"/>
            <a:ext cx="2367798" cy="2367798"/>
          </a:xfrm>
          <a:custGeom>
            <a:avLst/>
            <a:gdLst/>
            <a:ahLst/>
            <a:cxnLst/>
            <a:rect l="l" t="t" r="r" b="b"/>
            <a:pathLst>
              <a:path w="2367798" h="2367798" extrusionOk="0">
                <a:moveTo>
                  <a:pt x="1183899" y="0"/>
                </a:moveTo>
                <a:cubicBezTo>
                  <a:pt x="1837748" y="0"/>
                  <a:pt x="2367798" y="530050"/>
                  <a:pt x="2367798" y="1183899"/>
                </a:cubicBezTo>
                <a:cubicBezTo>
                  <a:pt x="2367798" y="1837748"/>
                  <a:pt x="1837748" y="2367798"/>
                  <a:pt x="1183899" y="2367798"/>
                </a:cubicBezTo>
                <a:cubicBezTo>
                  <a:pt x="530050" y="2367798"/>
                  <a:pt x="0" y="1837748"/>
                  <a:pt x="0" y="1183899"/>
                </a:cubicBezTo>
                <a:cubicBezTo>
                  <a:pt x="0" y="530050"/>
                  <a:pt x="530050" y="0"/>
                  <a:pt x="1183899" y="0"/>
                </a:cubicBezTo>
                <a:close/>
              </a:path>
            </a:pathLst>
          </a:custGeom>
          <a:noFill/>
          <a:ln>
            <a:noFill/>
          </a:ln>
        </p:spPr>
      </p:pic>
      <p:sp>
        <p:nvSpPr>
          <p:cNvPr id="180" name="Google Shape;180;p23"/>
          <p:cNvSpPr/>
          <p:nvPr/>
        </p:nvSpPr>
        <p:spPr>
          <a:xfrm>
            <a:off x="92312" y="3942512"/>
            <a:ext cx="3238728" cy="2915488"/>
          </a:xfrm>
          <a:custGeom>
            <a:avLst/>
            <a:gdLst/>
            <a:ahLst/>
            <a:cxnLst/>
            <a:rect l="l" t="t" r="r" b="b"/>
            <a:pathLst>
              <a:path w="3238728" h="2915488" extrusionOk="0">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23"/>
          <p:cNvSpPr/>
          <p:nvPr/>
        </p:nvSpPr>
        <p:spPr>
          <a:xfrm>
            <a:off x="3854040" y="3812192"/>
            <a:ext cx="2091014" cy="2091014"/>
          </a:xfrm>
          <a:prstGeom prst="ellipse">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23"/>
          <p:cNvSpPr txBox="1">
            <a:spLocks noGrp="1"/>
          </p:cNvSpPr>
          <p:nvPr>
            <p:ph type="body" idx="1"/>
          </p:nvPr>
        </p:nvSpPr>
        <p:spPr>
          <a:xfrm>
            <a:off x="6881745" y="2990818"/>
            <a:ext cx="3971644" cy="2913872"/>
          </a:xfrm>
          <a:prstGeom prst="rect">
            <a:avLst/>
          </a:prstGeom>
          <a:noFill/>
          <a:ln>
            <a:noFill/>
          </a:ln>
        </p:spPr>
        <p:txBody>
          <a:bodyPr spcFirstLastPara="1" wrap="square" lIns="91425" tIns="45700" rIns="91425" bIns="45700" anchor="t" anchorCtr="0">
            <a:normAutofit/>
          </a:bodyPr>
          <a:lstStyle/>
          <a:p>
            <a:pPr marL="342900" lvl="0" indent="-342900" algn="just" rtl="0">
              <a:lnSpc>
                <a:spcPct val="107000"/>
              </a:lnSpc>
              <a:spcBef>
                <a:spcPts val="0"/>
              </a:spcBef>
              <a:spcAft>
                <a:spcPts val="0"/>
              </a:spcAft>
              <a:buClr>
                <a:schemeClr val="dk1"/>
              </a:buClr>
              <a:buSzPts val="1800"/>
              <a:buFont typeface="Arial"/>
              <a:buChar char="•"/>
            </a:pPr>
            <a:r>
              <a:rPr lang="en-ID" sz="1800">
                <a:latin typeface="Calibri"/>
                <a:ea typeface="Calibri"/>
                <a:cs typeface="Calibri"/>
                <a:sym typeface="Calibri"/>
              </a:rPr>
              <a:t>Prevention program: developing accredited training-centre, provision of pre-departure orientation program, generate web-based data base of the members and  web-based complaint handling mechanism to enable real time assistance.  </a:t>
            </a:r>
            <a:endParaRPr sz="1800">
              <a:latin typeface="Calibri"/>
              <a:ea typeface="Calibri"/>
              <a:cs typeface="Calibri"/>
              <a:sym typeface="Calibri"/>
            </a:endParaRPr>
          </a:p>
        </p:txBody>
      </p:sp>
      <p:pic>
        <p:nvPicPr>
          <p:cNvPr id="183" name="Google Shape;183;p23" descr="A group of people on a boat&#10;&#10;Description automatically generated"/>
          <p:cNvPicPr preferRelativeResize="0"/>
          <p:nvPr/>
        </p:nvPicPr>
        <p:blipFill rotWithShape="1">
          <a:blip r:embed="rId5">
            <a:alphaModFix/>
          </a:blip>
          <a:srcRect l="14365" r="2317" b="-3"/>
          <a:stretch/>
        </p:blipFill>
        <p:spPr>
          <a:xfrm>
            <a:off x="308884" y="3942512"/>
            <a:ext cx="3238727" cy="2915488"/>
          </a:xfrm>
          <a:custGeom>
            <a:avLst/>
            <a:gdLst/>
            <a:ahLst/>
            <a:cxnLst/>
            <a:rect l="l" t="t" r="r" b="b"/>
            <a:pathLst>
              <a:path w="3238727" h="2915488" extrusionOk="0">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a:ln>
            <a:noFill/>
          </a:ln>
        </p:spPr>
      </p:pic>
      <p:pic>
        <p:nvPicPr>
          <p:cNvPr id="184" name="Google Shape;184;p23" descr="A logo with a fish and an anchor&#10;&#10;Description automatically generated"/>
          <p:cNvPicPr preferRelativeResize="0"/>
          <p:nvPr/>
        </p:nvPicPr>
        <p:blipFill rotWithShape="1">
          <a:blip r:embed="rId6">
            <a:alphaModFix/>
          </a:blip>
          <a:srcRect r="-2" b="-2"/>
          <a:stretch/>
        </p:blipFill>
        <p:spPr>
          <a:xfrm>
            <a:off x="3994480" y="3829156"/>
            <a:ext cx="2074050" cy="2074050"/>
          </a:xfrm>
          <a:custGeom>
            <a:avLst/>
            <a:gdLst/>
            <a:ahLst/>
            <a:cxnLst/>
            <a:rect l="l" t="t" r="r" b="b"/>
            <a:pathLst>
              <a:path w="2743498" h="2743498" extrusionOk="0">
                <a:moveTo>
                  <a:pt x="1371749" y="0"/>
                </a:moveTo>
                <a:cubicBezTo>
                  <a:pt x="2129345" y="0"/>
                  <a:pt x="2743498" y="614153"/>
                  <a:pt x="2743498" y="1371749"/>
                </a:cubicBezTo>
                <a:cubicBezTo>
                  <a:pt x="2743498" y="2129345"/>
                  <a:pt x="2129345" y="2743498"/>
                  <a:pt x="1371749" y="2743498"/>
                </a:cubicBezTo>
                <a:cubicBezTo>
                  <a:pt x="614153" y="2743498"/>
                  <a:pt x="0" y="2129345"/>
                  <a:pt x="0" y="1371749"/>
                </a:cubicBezTo>
                <a:cubicBezTo>
                  <a:pt x="0" y="614153"/>
                  <a:pt x="614153" y="0"/>
                  <a:pt x="1371749" y="0"/>
                </a:cubicBezTo>
                <a:close/>
              </a:path>
            </a:pathLst>
          </a:custGeom>
          <a:noFill/>
          <a:ln>
            <a:noFill/>
          </a:ln>
        </p:spPr>
      </p:pic>
      <p:cxnSp>
        <p:nvCxnSpPr>
          <p:cNvPr id="185" name="Google Shape;185;p23"/>
          <p:cNvCxnSpPr/>
          <p:nvPr/>
        </p:nvCxnSpPr>
        <p:spPr>
          <a:xfrm>
            <a:off x="11586162" y="3610394"/>
            <a:ext cx="0" cy="3238728"/>
          </a:xfrm>
          <a:prstGeom prst="straightConnector1">
            <a:avLst/>
          </a:prstGeom>
          <a:noFill/>
          <a:ln w="25400" cap="sq" cmpd="sng">
            <a:solidFill>
              <a:schemeClr val="accent1"/>
            </a:solidFill>
            <a:prstDash val="solid"/>
            <a:bevel/>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89"/>
        <p:cNvGrpSpPr/>
        <p:nvPr/>
      </p:nvGrpSpPr>
      <p:grpSpPr>
        <a:xfrm>
          <a:off x="0" y="0"/>
          <a:ext cx="0" cy="0"/>
          <a:chOff x="0" y="0"/>
          <a:chExt cx="0" cy="0"/>
        </a:xfrm>
      </p:grpSpPr>
      <p:sp>
        <p:nvSpPr>
          <p:cNvPr id="190" name="Google Shape;190;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1" name="Google Shape;191;p24" descr="A logo with a fish and an anchor&#10;&#10;Description automatically generated"/>
          <p:cNvPicPr preferRelativeResize="0"/>
          <p:nvPr/>
        </p:nvPicPr>
        <p:blipFill rotWithShape="1">
          <a:blip r:embed="rId3">
            <a:alphaModFix/>
          </a:blip>
          <a:srcRect l="5116" r="7083" b="-2"/>
          <a:stretch/>
        </p:blipFill>
        <p:spPr>
          <a:xfrm>
            <a:off x="20" y="10"/>
            <a:ext cx="2970445" cy="3383269"/>
          </a:xfrm>
          <a:prstGeom prst="rect">
            <a:avLst/>
          </a:prstGeom>
          <a:noFill/>
          <a:ln>
            <a:noFill/>
          </a:ln>
        </p:spPr>
      </p:pic>
      <p:pic>
        <p:nvPicPr>
          <p:cNvPr id="192" name="Google Shape;192;p24" descr="A group of men standing on a boat&#10;&#10;Description automatically generated"/>
          <p:cNvPicPr preferRelativeResize="0"/>
          <p:nvPr/>
        </p:nvPicPr>
        <p:blipFill rotWithShape="1">
          <a:blip r:embed="rId4">
            <a:alphaModFix/>
          </a:blip>
          <a:srcRect l="28400" r="30115" b="1"/>
          <a:stretch/>
        </p:blipFill>
        <p:spPr>
          <a:xfrm>
            <a:off x="3072956" y="10"/>
            <a:ext cx="2970465" cy="3383268"/>
          </a:xfrm>
          <a:prstGeom prst="rect">
            <a:avLst/>
          </a:prstGeom>
          <a:noFill/>
          <a:ln>
            <a:noFill/>
          </a:ln>
        </p:spPr>
      </p:pic>
      <p:pic>
        <p:nvPicPr>
          <p:cNvPr id="193" name="Google Shape;193;p24" descr="A group of people standing in front of a green sign&#10;&#10;Description automatically generated"/>
          <p:cNvPicPr preferRelativeResize="0"/>
          <p:nvPr/>
        </p:nvPicPr>
        <p:blipFill rotWithShape="1">
          <a:blip r:embed="rId5">
            <a:alphaModFix/>
          </a:blip>
          <a:srcRect l="5408" r="28716" b="4"/>
          <a:stretch/>
        </p:blipFill>
        <p:spPr>
          <a:xfrm>
            <a:off x="6145909" y="10"/>
            <a:ext cx="2971800" cy="3383268"/>
          </a:xfrm>
          <a:prstGeom prst="rect">
            <a:avLst/>
          </a:prstGeom>
          <a:noFill/>
          <a:ln>
            <a:noFill/>
          </a:ln>
        </p:spPr>
      </p:pic>
      <p:pic>
        <p:nvPicPr>
          <p:cNvPr id="194" name="Google Shape;194;p24" descr="A person speaking into a microphone&#10;&#10;Description automatically generated"/>
          <p:cNvPicPr preferRelativeResize="0"/>
          <p:nvPr/>
        </p:nvPicPr>
        <p:blipFill rotWithShape="1">
          <a:blip r:embed="rId6">
            <a:alphaModFix/>
          </a:blip>
          <a:srcRect l="35410" r="15181" b="2"/>
          <a:stretch/>
        </p:blipFill>
        <p:spPr>
          <a:xfrm>
            <a:off x="9220200" y="10"/>
            <a:ext cx="2971800" cy="3383268"/>
          </a:xfrm>
          <a:prstGeom prst="rect">
            <a:avLst/>
          </a:prstGeom>
          <a:noFill/>
          <a:ln>
            <a:noFill/>
          </a:ln>
        </p:spPr>
      </p:pic>
      <p:pic>
        <p:nvPicPr>
          <p:cNvPr id="195" name="Google Shape;195;p24" descr="A group of people holding a sign&#10;&#10;Description automatically generated"/>
          <p:cNvPicPr preferRelativeResize="0"/>
          <p:nvPr/>
        </p:nvPicPr>
        <p:blipFill rotWithShape="1">
          <a:blip r:embed="rId7">
            <a:alphaModFix/>
          </a:blip>
          <a:srcRect t="6658" r="-1" b="52"/>
          <a:stretch/>
        </p:blipFill>
        <p:spPr>
          <a:xfrm>
            <a:off x="-1018" y="3474720"/>
            <a:ext cx="6044438" cy="3383280"/>
          </a:xfrm>
          <a:prstGeom prst="rect">
            <a:avLst/>
          </a:prstGeom>
          <a:noFill/>
          <a:ln>
            <a:noFill/>
          </a:ln>
        </p:spPr>
      </p:pic>
      <p:sp>
        <p:nvSpPr>
          <p:cNvPr id="196" name="Google Shape;196;p24"/>
          <p:cNvSpPr/>
          <p:nvPr/>
        </p:nvSpPr>
        <p:spPr>
          <a:xfrm>
            <a:off x="6145910" y="3474720"/>
            <a:ext cx="6046090" cy="3383281"/>
          </a:xfrm>
          <a:prstGeom prst="rect">
            <a:avLst/>
          </a:prstGeom>
          <a:solidFill>
            <a:srgbClr val="3335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p24"/>
          <p:cNvSpPr txBox="1">
            <a:spLocks noGrp="1"/>
          </p:cNvSpPr>
          <p:nvPr>
            <p:ph type="body" idx="1"/>
          </p:nvPr>
        </p:nvSpPr>
        <p:spPr>
          <a:xfrm>
            <a:off x="6095115" y="3570972"/>
            <a:ext cx="6046090" cy="310598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lt1"/>
              </a:buClr>
              <a:buSzPts val="1800"/>
              <a:buNone/>
            </a:pPr>
            <a:r>
              <a:rPr lang="en-ID" sz="1800">
                <a:latin typeface="Calibri"/>
                <a:ea typeface="Calibri"/>
                <a:cs typeface="Calibri"/>
                <a:sym typeface="Calibri"/>
              </a:rPr>
              <a:t>Protecting the rights of the member of trade union: provision of assistance to members facing working problem right from recruitment, during employment, and after employment, empowerment of member of trade unions, training on financial literacy, promote enterpreunerships among the trade union members (entrepreuner incubation), promote transparency among all stakeholders in protecting the workers’ rigthts and creating sustainable ecosystem in fishery industries</a:t>
            </a: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寬螢幕</PresentationFormat>
  <Paragraphs>60</Paragraphs>
  <Slides>12</Slides>
  <Notes>12</Notes>
  <HiddenSlides>0</HiddenSlides>
  <MMClips>0</MMClips>
  <ScaleCrop>false</ScaleCrop>
  <HeadingPairs>
    <vt:vector size="6" baseType="variant">
      <vt:variant>
        <vt:lpstr>使用字型</vt:lpstr>
      </vt:variant>
      <vt:variant>
        <vt:i4>4</vt:i4>
      </vt:variant>
      <vt:variant>
        <vt:lpstr>佈景主題</vt:lpstr>
      </vt:variant>
      <vt:variant>
        <vt:i4>2</vt:i4>
      </vt:variant>
      <vt:variant>
        <vt:lpstr>投影片標題</vt:lpstr>
      </vt:variant>
      <vt:variant>
        <vt:i4>12</vt:i4>
      </vt:variant>
    </vt:vector>
  </HeadingPairs>
  <TitlesOfParts>
    <vt:vector size="18" baseType="lpstr">
      <vt:lpstr>Gill Sans</vt:lpstr>
      <vt:lpstr>Arial</vt:lpstr>
      <vt:lpstr>Noto Sans Symbols</vt:lpstr>
      <vt:lpstr>Calibri</vt:lpstr>
      <vt:lpstr>Office Theme</vt:lpstr>
      <vt:lpstr>Office Theme</vt:lpstr>
      <vt:lpstr>THE ROLE OF TRADE UNIONS IN FULLFILING THE WORKERS’RIGHTS IN FISHERIES SECTOR AND SUSTAINABLE DEVELOPMENT IN FISHERIES SECTOR </vt:lpstr>
      <vt:lpstr>FOUNDATIONS</vt:lpstr>
      <vt:lpstr>WHO IS INDONESIAN FISHERIES WORKERS UNION (SPPI):</vt:lpstr>
      <vt:lpstr>INDONESIAN POLICIES ON GOVERNANCE OF PLACEMENT &amp; RIGHTS OF FISHERIES WORKERS</vt:lpstr>
      <vt:lpstr>INTERNATIONAL INSTRUMENTS:</vt:lpstr>
      <vt:lpstr>Problems of Fisheries Workers in Taiwan</vt:lpstr>
      <vt:lpstr>Sustainable Development Goals</vt:lpstr>
      <vt:lpstr>The role of trade union (SPPI) in protecting the rights of its members and promoting members welfare  </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TRADE UNIONS IN FULLFILING THE WORKERS’RIGHTS IN FISHERIES SECTOR AND SUSTAINABLE DEVELOPMENT IN FISHERIES SECTOR </dc:title>
  <dc:creator>許柏仁</dc:creator>
  <cp:lastModifiedBy>許柏仁</cp:lastModifiedBy>
  <cp:revision>2</cp:revision>
  <dcterms:modified xsi:type="dcterms:W3CDTF">2024-07-12T10:06:10Z</dcterms:modified>
</cp:coreProperties>
</file>